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3" r:id="rId6"/>
    <p:sldId id="264" r:id="rId7"/>
    <p:sldId id="265"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2" y="-9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CC02A4D-0051-450C-B313-7BCFFBD503E6}" type="datetimeFigureOut">
              <a:rPr lang="pl-PL" smtClean="0"/>
              <a:t>2013-06-19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351C2C-1387-4942-B595-AD557035E199}"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CC02A4D-0051-450C-B313-7BCFFBD503E6}" type="datetimeFigureOut">
              <a:rPr lang="pl-PL" smtClean="0"/>
              <a:t>2013-06-19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351C2C-1387-4942-B595-AD557035E199}"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CC02A4D-0051-450C-B313-7BCFFBD503E6}" type="datetimeFigureOut">
              <a:rPr lang="pl-PL" smtClean="0"/>
              <a:t>2013-06-19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351C2C-1387-4942-B595-AD557035E199}"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CC02A4D-0051-450C-B313-7BCFFBD503E6}" type="datetimeFigureOut">
              <a:rPr lang="pl-PL" smtClean="0"/>
              <a:t>2013-06-19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351C2C-1387-4942-B595-AD557035E199}"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CC02A4D-0051-450C-B313-7BCFFBD503E6}" type="datetimeFigureOut">
              <a:rPr lang="pl-PL" smtClean="0"/>
              <a:t>2013-06-19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351C2C-1387-4942-B595-AD557035E199}"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CC02A4D-0051-450C-B313-7BCFFBD503E6}" type="datetimeFigureOut">
              <a:rPr lang="pl-PL" smtClean="0"/>
              <a:t>2013-06-19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351C2C-1387-4942-B595-AD557035E199}"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CC02A4D-0051-450C-B313-7BCFFBD503E6}" type="datetimeFigureOut">
              <a:rPr lang="pl-PL" smtClean="0"/>
              <a:t>2013-06-19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9351C2C-1387-4942-B595-AD557035E199}"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CC02A4D-0051-450C-B313-7BCFFBD503E6}" type="datetimeFigureOut">
              <a:rPr lang="pl-PL" smtClean="0"/>
              <a:t>2013-06-19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9351C2C-1387-4942-B595-AD557035E199}"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CC02A4D-0051-450C-B313-7BCFFBD503E6}" type="datetimeFigureOut">
              <a:rPr lang="pl-PL" smtClean="0"/>
              <a:t>2013-06-19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9351C2C-1387-4942-B595-AD557035E199}"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CC02A4D-0051-450C-B313-7BCFFBD503E6}" type="datetimeFigureOut">
              <a:rPr lang="pl-PL" smtClean="0"/>
              <a:t>2013-06-19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351C2C-1387-4942-B595-AD557035E199}"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CC02A4D-0051-450C-B313-7BCFFBD503E6}" type="datetimeFigureOut">
              <a:rPr lang="pl-PL" smtClean="0"/>
              <a:t>2013-06-19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351C2C-1387-4942-B595-AD557035E199}"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02A4D-0051-450C-B313-7BCFFBD503E6}" type="datetimeFigureOut">
              <a:rPr lang="pl-PL" smtClean="0"/>
              <a:t>2013-06-19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51C2C-1387-4942-B595-AD557035E199}"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6469"/>
            <a:ext cx="914400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Sprawozdanie z realizacji </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programu antynikotynowego</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dla dzieci przedszkolnych</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2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,,Czyste powietrze wok</a:t>
            </a:r>
            <a:r>
              <a:rPr kumimoji="0" lang="pl-PL" sz="2600" b="1" i="1"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pl-PL" sz="2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ł nas"</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Obraz 1"/>
          <p:cNvPicPr>
            <a:picLocks noChangeAspect="1" noChangeArrowheads="1"/>
          </p:cNvPicPr>
          <p:nvPr/>
        </p:nvPicPr>
        <p:blipFill>
          <a:blip r:embed="rId2" cstate="print"/>
          <a:srcRect/>
          <a:stretch>
            <a:fillRect/>
          </a:stretch>
        </p:blipFill>
        <p:spPr bwMode="auto">
          <a:xfrm>
            <a:off x="2411760" y="1916832"/>
            <a:ext cx="4048125" cy="4181475"/>
          </a:xfrm>
          <a:prstGeom prst="rect">
            <a:avLst/>
          </a:prstGeom>
          <a:noFill/>
        </p:spPr>
      </p:pic>
      <p:sp>
        <p:nvSpPr>
          <p:cNvPr id="4099" name="Rectangle 3"/>
          <p:cNvSpPr>
            <a:spLocks noChangeArrowheads="1"/>
          </p:cNvSpPr>
          <p:nvPr/>
        </p:nvSpPr>
        <p:spPr bwMode="auto">
          <a:xfrm>
            <a:off x="0" y="463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pl-PL" sz="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Szkoła Podstawowa w Królewie</a:t>
            </a:r>
            <a:endParaRPr kumimoji="0" lang="pl-PL" sz="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Oddział Przedszkolny grupa 4, 5, 6-latki</a:t>
            </a:r>
            <a:endParaRPr kumimoji="0" lang="pl-PL" sz="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Katarzyna Karwowska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3575050" y="548680"/>
            <a:ext cx="5111750" cy="5577483"/>
          </a:xfrm>
        </p:spPr>
        <p:txBody>
          <a:bodyPr>
            <a:normAutofit fontScale="32500" lnSpcReduction="20000"/>
          </a:bodyPr>
          <a:lstStyle/>
          <a:p>
            <a:pPr>
              <a:buNone/>
            </a:pPr>
            <a:r>
              <a:rPr lang="pl-PL" sz="3700" dirty="0"/>
              <a:t>W roku szkolnym </a:t>
            </a:r>
            <a:r>
              <a:rPr lang="pl-PL" sz="3700" b="1" dirty="0"/>
              <a:t>2012/2013</a:t>
            </a:r>
            <a:r>
              <a:rPr lang="pl-PL" sz="3700" dirty="0"/>
              <a:t> Szkoła Podstawowa w Królewie  </a:t>
            </a:r>
            <a:r>
              <a:rPr lang="pl-PL" sz="3700" dirty="0" smtClean="0"/>
              <a:t>przystąpiła do </a:t>
            </a:r>
            <a:r>
              <a:rPr lang="pl-PL" sz="3700" dirty="0"/>
              <a:t>realizacji programu profilaktycznego </a:t>
            </a:r>
            <a:r>
              <a:rPr lang="pl-PL" sz="3700" i="1" dirty="0"/>
              <a:t>,,Czyste powietrze wokół nas".</a:t>
            </a:r>
            <a:endParaRPr lang="pl-PL" sz="3700" dirty="0"/>
          </a:p>
          <a:p>
            <a:pPr>
              <a:buNone/>
            </a:pPr>
            <a:r>
              <a:rPr lang="pl-PL" sz="3700" dirty="0"/>
              <a:t> </a:t>
            </a:r>
          </a:p>
          <a:p>
            <a:pPr>
              <a:buNone/>
            </a:pPr>
            <a:r>
              <a:rPr lang="pl-PL" sz="3700" dirty="0"/>
              <a:t>Program został zrealizowany w grupie dzieci w wieku przedszkolnym. Był on realizowany w dwóch etapach w październiku obserwowaliśmy dymy i określiliśmy ich źródła, w maju  poznaliśmy </a:t>
            </a:r>
            <a:r>
              <a:rPr lang="pl-PL" sz="3700" dirty="0" err="1"/>
              <a:t>Dinka</a:t>
            </a:r>
            <a:r>
              <a:rPr lang="pl-PL" sz="3700" dirty="0"/>
              <a:t>, przypomnieliśmy sobie poznane źródła dymu i określaliśmy nasze samopoczucie w towarzystwie papierosa i jego dymu.</a:t>
            </a:r>
          </a:p>
          <a:p>
            <a:pPr>
              <a:buNone/>
            </a:pPr>
            <a:r>
              <a:rPr lang="pl-PL" sz="3700" dirty="0"/>
              <a:t>Moja przygoda z programem rozpoczęła się od uczestnictwa w szkoleniu dla koordynatorów programu. Odbyło się ono w Powiatowej Stacji Sanitarno-Epidemiologicznej   w Płońsku. Warsztaty prowadzone przez panią Annę </a:t>
            </a:r>
            <a:r>
              <a:rPr lang="pl-PL" sz="3700" dirty="0" err="1"/>
              <a:t>Ozimkiewicz</a:t>
            </a:r>
            <a:r>
              <a:rPr lang="pl-PL" sz="3700" dirty="0"/>
              <a:t> – powiatowego koordynatora programu, znacznie przybliżyły jego założenia.</a:t>
            </a:r>
          </a:p>
          <a:p>
            <a:pPr>
              <a:buNone/>
            </a:pPr>
            <a:r>
              <a:rPr lang="pl-PL" sz="3700" dirty="0"/>
              <a:t>Pierwszą z form realizacji programu było zapoznanie rodziców z </a:t>
            </a:r>
            <a:r>
              <a:rPr lang="pl-PL" sz="3700" dirty="0" smtClean="0"/>
              <a:t>jego założeniami  </a:t>
            </a:r>
            <a:r>
              <a:rPr lang="pl-PL" sz="3700" dirty="0"/>
              <a:t>poprzez rozdanie ulotek informacyjnych w trakcie spotkania z wychowawcą. W trakcie tego spotkania rodzice wyrazili pisemną zgodę na udział ich dzieci w programie.</a:t>
            </a:r>
          </a:p>
          <a:p>
            <a:pPr>
              <a:buNone/>
            </a:pPr>
            <a:r>
              <a:rPr lang="pl-PL" sz="3700" dirty="0"/>
              <a:t>Koleją formą realizacji programu był cykl zajęć dydaktycznych skierowany do dzieci, </a:t>
            </a:r>
            <a:r>
              <a:rPr lang="pl-PL" sz="3700" dirty="0" err="1" smtClean="0"/>
              <a:t>kładający</a:t>
            </a:r>
            <a:r>
              <a:rPr lang="pl-PL" sz="3700" dirty="0" smtClean="0"/>
              <a:t> </a:t>
            </a:r>
            <a:r>
              <a:rPr lang="pl-PL" sz="3700" dirty="0"/>
              <a:t>się z 5 zajęć warsztatowych: </a:t>
            </a:r>
          </a:p>
          <a:p>
            <a:pPr>
              <a:buNone/>
            </a:pPr>
            <a:r>
              <a:rPr lang="pl-PL" sz="3700" dirty="0"/>
              <a:t> </a:t>
            </a:r>
          </a:p>
          <a:p>
            <a:pPr lvl="0"/>
            <a:r>
              <a:rPr lang="pl-PL" sz="3700" b="1" dirty="0"/>
              <a:t>Wycieczka</a:t>
            </a:r>
            <a:r>
              <a:rPr lang="pl-PL" sz="3700" dirty="0"/>
              <a:t> - na pierwszych zajęciach dzieci udały się  na spacer po okolicy. Dzieci już w przedszkolu poinformowane zostały, aby podczas wycieczki bacznie obserwowały dymy, skąd się wydobywają – jakie są ich źródła. Podczas spaceru przedszkolaki bacznie rozglądały się i głośno reagowały na każde zauważone źródło dymu.</a:t>
            </a:r>
          </a:p>
          <a:p>
            <a:pPr lvl="0"/>
            <a:r>
              <a:rPr lang="pl-PL" sz="3700" b="1" dirty="0"/>
              <a:t>„Co i dlaczego dymi?”</a:t>
            </a:r>
            <a:r>
              <a:rPr lang="pl-PL" sz="3700" dirty="0"/>
              <a:t> - podczas drugich  zajęć dzieci z pomocą nauczyciela zostały podzielone na cztery grupy: czerwoną, zieloną, niebieską i czarną (w tych kolorach otrzymały mazaki do wykonania plakatów). Zadaniem każdej grupy było narysowanie dymów, które zaobserwowały na spacerze – które przypomniał nam plakat mówiący „co dymi”. Dzieci z dużym zaangażowaniem przystąpiły do wykonania zadania. Każda grupa wspólnie decydowała co znajdzie się na rysunku. Po skończeniu pracy wszyscy zaprezentowali swoje rysunki. Następnie długo rozmawialiśmy dlaczego dymią samochody, fabryki, kominy domów jak również naszej szkoły. </a:t>
            </a:r>
          </a:p>
          <a:p>
            <a:endParaRPr lang="pl-PL" dirty="0"/>
          </a:p>
        </p:txBody>
      </p:sp>
      <p:sp>
        <p:nvSpPr>
          <p:cNvPr id="4" name="Symbol zastępczy tekstu 3"/>
          <p:cNvSpPr>
            <a:spLocks noGrp="1"/>
          </p:cNvSpPr>
          <p:nvPr>
            <p:ph type="body" sz="half" idx="2"/>
          </p:nvPr>
        </p:nvSpPr>
        <p:spPr/>
        <p:txBody>
          <a:bodyPr/>
          <a:lstStyle/>
          <a:p>
            <a:endParaRPr lang="pl-PL" dirty="0"/>
          </a:p>
        </p:txBody>
      </p:sp>
      <p:pic>
        <p:nvPicPr>
          <p:cNvPr id="5" name="Obraz 4" descr="http://s3.flog.pl/media/foto/3877856_dym-z-komina-.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67544" y="1916832"/>
            <a:ext cx="2962275" cy="2222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4" name="Symbol zastępczy zawartości 3"/>
          <p:cNvSpPr>
            <a:spLocks noGrp="1"/>
          </p:cNvSpPr>
          <p:nvPr>
            <p:ph sz="half" idx="2"/>
          </p:nvPr>
        </p:nvSpPr>
        <p:spPr>
          <a:xfrm>
            <a:off x="5148064" y="1600200"/>
            <a:ext cx="3816424" cy="4525963"/>
          </a:xfrm>
        </p:spPr>
        <p:txBody>
          <a:bodyPr>
            <a:normAutofit fontScale="55000" lnSpcReduction="20000"/>
          </a:bodyPr>
          <a:lstStyle/>
          <a:p>
            <a:pPr lvl="0"/>
            <a:r>
              <a:rPr lang="pl-PL" b="1" dirty="0"/>
              <a:t>„Jak się czuję, kiedy dymi papieros?”</a:t>
            </a:r>
            <a:r>
              <a:rPr lang="pl-PL" dirty="0"/>
              <a:t> -  ćwiczenia oddechowe, zabawa w „kwiatki”, kolorowanie obrazków. Na kolejnych zajęciach poprosiłam dzieci, aby usiadły wygodnie na dywanie, zamknęły oczy i wyobraziły sobie, że są na wycieczce             w górach. Otacza je piękna przyroda i wdychają świeże powietrze noskami                    a wydychają ustami. Następnie przenieśliśmy się na zieloną łąkę, gdzie rosło mnóstwo pięknych kwiatów, każde dziecko wybrało sobie jeden kwiat i pokazało jak on rośnie. W pewnym momencie powiedziałam dzieciom, że wszedł do  naszego ogrodu ktoś kto pali papierosy. Przedszkolaki odpowiadały na pytania, które zapachy były przyjemne, a które nieprzyjemne, jak zachowywały się kwiaty na łące, gdy ktoś palił papierosy. Przedstawiłam dzieciom  dinozaura  </a:t>
            </a:r>
            <a:r>
              <a:rPr lang="pl-PL" dirty="0" err="1"/>
              <a:t>Dinka</a:t>
            </a:r>
            <a:r>
              <a:rPr lang="pl-PL" dirty="0"/>
              <a:t> i poprosiłam o uważne wysłuchanie piosenki o nim, a następnie zabraliśmy się do kolorowania jego portretu. </a:t>
            </a:r>
          </a:p>
          <a:p>
            <a:endParaRPr lang="pl-PL" dirty="0"/>
          </a:p>
        </p:txBody>
      </p:sp>
      <p:pic>
        <p:nvPicPr>
          <p:cNvPr id="5" name="Symbol zastępczy zawartości 4" descr="C:\Users\Katarzyna\Desktop\101PHOTO\SAM_1864.JPG"/>
          <p:cNvPicPr>
            <a:picLocks noGrp="1"/>
          </p:cNvPicPr>
          <p:nvPr>
            <p:ph sz="half"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95536" y="2204864"/>
            <a:ext cx="1978429" cy="2635135"/>
          </a:xfrm>
          <a:prstGeom prst="rect">
            <a:avLst/>
          </a:prstGeom>
          <a:noFill/>
          <a:ln>
            <a:noFill/>
          </a:ln>
        </p:spPr>
      </p:pic>
      <p:pic>
        <p:nvPicPr>
          <p:cNvPr id="6" name="Obraz 5" descr="C:\Users\Katarzyna\Desktop\101PHOTO\SAM_1867.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059832" y="2204864"/>
            <a:ext cx="1971676" cy="2628900"/>
          </a:xfrm>
          <a:prstGeom prst="rect">
            <a:avLst/>
          </a:prstGeom>
          <a:noFill/>
          <a:ln>
            <a:noFill/>
          </a:ln>
        </p:spPr>
      </p:pic>
      <p:pic>
        <p:nvPicPr>
          <p:cNvPr id="7" name="Obraz 6" descr="C:\Users\Katarzyna\Desktop\101PHOTO\SAM_1865.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51520" y="4869160"/>
            <a:ext cx="2398207" cy="1798655"/>
          </a:xfrm>
          <a:prstGeom prst="rect">
            <a:avLst/>
          </a:prstGeom>
          <a:noFill/>
          <a:ln>
            <a:noFill/>
          </a:ln>
        </p:spPr>
      </p:pic>
      <p:pic>
        <p:nvPicPr>
          <p:cNvPr id="8" name="Obraz 7" descr="C:\Users\Katarzyna\Desktop\101PHOTO\SAM_1866.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843808" y="4869160"/>
            <a:ext cx="2398205" cy="1798655"/>
          </a:xfrm>
          <a:prstGeom prst="rect">
            <a:avLst/>
          </a:prstGeom>
          <a:noFill/>
          <a:ln>
            <a:noFill/>
          </a:ln>
        </p:spPr>
      </p:pic>
      <p:pic>
        <p:nvPicPr>
          <p:cNvPr id="9" name="Obraz 8" descr="C:\Users\Katarzyna\Desktop\101PHOTO\SAM_1875.JPG"/>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79512" y="188640"/>
            <a:ext cx="2582426" cy="1936798"/>
          </a:xfrm>
          <a:prstGeom prst="rect">
            <a:avLst/>
          </a:prstGeom>
          <a:noFill/>
          <a:ln>
            <a:noFill/>
          </a:ln>
        </p:spPr>
      </p:pic>
      <p:pic>
        <p:nvPicPr>
          <p:cNvPr id="10" name="Obraz 9" descr="C:\Users\Katarzyna\Desktop\101PHOTO\SAM_1883.JPG"/>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843808" y="188640"/>
            <a:ext cx="2599202" cy="19493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p:txBody>
          <a:bodyPr/>
          <a:lstStyle/>
          <a:p>
            <a:endParaRPr lang="pl-PL"/>
          </a:p>
        </p:txBody>
      </p:sp>
      <p:sp>
        <p:nvSpPr>
          <p:cNvPr id="4" name="Symbol zastępczy zawartości 3"/>
          <p:cNvSpPr>
            <a:spLocks noGrp="1"/>
          </p:cNvSpPr>
          <p:nvPr>
            <p:ph sz="half" idx="2"/>
          </p:nvPr>
        </p:nvSpPr>
        <p:spPr/>
        <p:txBody>
          <a:bodyPr>
            <a:normAutofit fontScale="92500" lnSpcReduction="20000"/>
          </a:bodyPr>
          <a:lstStyle/>
          <a:p>
            <a:pPr lvl="0"/>
            <a:r>
              <a:rPr lang="pl-PL" b="1" dirty="0"/>
              <a:t>„Co się dzieje, kiedy ludzie palą papierosy?”</a:t>
            </a:r>
            <a:r>
              <a:rPr lang="pl-PL" dirty="0"/>
              <a:t> – na naszym IV spotkaniu dzieci wysłuchały historii, która przydarzyła się </a:t>
            </a:r>
            <a:r>
              <a:rPr lang="pl-PL" dirty="0" err="1"/>
              <a:t>Dinusiowi</a:t>
            </a:r>
            <a:r>
              <a:rPr lang="pl-PL" dirty="0"/>
              <a:t> podczas podróż pociągiem do wujka. Dzieci pokazywały jak zachowywali się ludzie w wagonie gdzie nikt nie palił, a jak w przedziale dla osób palących. Następnie uczyliśmy się piosenki o </a:t>
            </a:r>
            <a:r>
              <a:rPr lang="pl-PL" dirty="0" err="1"/>
              <a:t>Dinusiu</a:t>
            </a:r>
            <a:r>
              <a:rPr lang="pl-PL" dirty="0"/>
              <a:t>                  i kolorowaliśmy jego kolorowanki.</a:t>
            </a:r>
          </a:p>
          <a:p>
            <a:endParaRPr lang="pl-PL" dirty="0"/>
          </a:p>
        </p:txBody>
      </p:sp>
      <p:sp>
        <p:nvSpPr>
          <p:cNvPr id="5" name="Symbol zastępczy tekstu 4"/>
          <p:cNvSpPr>
            <a:spLocks noGrp="1"/>
          </p:cNvSpPr>
          <p:nvPr>
            <p:ph type="body" sz="quarter" idx="3"/>
          </p:nvPr>
        </p:nvSpPr>
        <p:spPr/>
        <p:txBody>
          <a:bodyPr/>
          <a:lstStyle/>
          <a:p>
            <a:endParaRPr lang="pl-PL"/>
          </a:p>
        </p:txBody>
      </p:sp>
      <p:pic>
        <p:nvPicPr>
          <p:cNvPr id="7" name="Obraz 6" descr="C:\Users\Katarzyna\Desktop\101PHOTO\SAM_1887.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67544" y="332656"/>
            <a:ext cx="2293034" cy="1730326"/>
          </a:xfrm>
          <a:prstGeom prst="rect">
            <a:avLst/>
          </a:prstGeom>
          <a:noFill/>
          <a:ln>
            <a:noFill/>
          </a:ln>
        </p:spPr>
      </p:pic>
      <p:pic>
        <p:nvPicPr>
          <p:cNvPr id="8" name="Obraz 7" descr="C:\Users\Katarzyna\Desktop\101PHOTO\SAM_1891.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419872" y="332656"/>
            <a:ext cx="2363372" cy="1730306"/>
          </a:xfrm>
          <a:prstGeom prst="rect">
            <a:avLst/>
          </a:prstGeom>
          <a:noFill/>
          <a:ln>
            <a:noFill/>
          </a:ln>
        </p:spPr>
      </p:pic>
      <p:pic>
        <p:nvPicPr>
          <p:cNvPr id="9" name="Obraz 8" descr="C:\Users\Katarzyna\Desktop\101PHOTO\SAM_1902.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444208" y="404664"/>
            <a:ext cx="2250830" cy="1730326"/>
          </a:xfrm>
          <a:prstGeom prst="rect">
            <a:avLst/>
          </a:prstGeom>
          <a:noFill/>
          <a:ln>
            <a:noFill/>
          </a:ln>
        </p:spPr>
      </p:pic>
      <p:pic>
        <p:nvPicPr>
          <p:cNvPr id="10" name="Symbol zastępczy zawartości 9" descr="C:\Users\Katarzyna\Desktop\101PHOTO\SAM_1914.JPG"/>
          <p:cNvPicPr>
            <a:picLocks noGrp="1"/>
          </p:cNvPicPr>
          <p:nvPr>
            <p:ph sz="quarter" idx="4"/>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24128" y="2708920"/>
            <a:ext cx="2040775" cy="1529542"/>
          </a:xfrm>
          <a:prstGeom prst="rect">
            <a:avLst/>
          </a:prstGeom>
          <a:noFill/>
          <a:ln>
            <a:noFill/>
          </a:ln>
        </p:spPr>
      </p:pic>
      <p:pic>
        <p:nvPicPr>
          <p:cNvPr id="12" name="Obraz 11" descr="C:\Users\Katarzyna\Desktop\101PHOTO\SAM_1918.JPG"/>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838950" y="4797152"/>
            <a:ext cx="2305050" cy="1839480"/>
          </a:xfrm>
          <a:prstGeom prst="rect">
            <a:avLst/>
          </a:prstGeom>
          <a:noFill/>
          <a:ln>
            <a:noFill/>
          </a:ln>
        </p:spPr>
      </p:pic>
      <p:pic>
        <p:nvPicPr>
          <p:cNvPr id="13" name="Obraz 12" descr="C:\Users\Katarzyna\Desktop\101PHOTO\SAM_1924.JPG"/>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067944" y="4797152"/>
            <a:ext cx="2266950" cy="18460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C:\Users\Katarzyna\Desktop\Czyste powietrze wokół nas\SAM_2012.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95536" y="188640"/>
            <a:ext cx="2341049" cy="3108960"/>
          </a:xfrm>
          <a:prstGeom prst="rect">
            <a:avLst/>
          </a:prstGeom>
          <a:noFill/>
          <a:ln>
            <a:noFill/>
          </a:ln>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457200" y="2996952"/>
            <a:ext cx="8229600" cy="3129211"/>
          </a:xfrm>
        </p:spPr>
        <p:txBody>
          <a:bodyPr>
            <a:normAutofit fontScale="55000" lnSpcReduction="20000"/>
          </a:bodyPr>
          <a:lstStyle/>
          <a:p>
            <a:pPr lvl="0"/>
            <a:r>
              <a:rPr lang="pl-PL" b="1" dirty="0" smtClean="0"/>
              <a:t>„			</a:t>
            </a:r>
          </a:p>
          <a:p>
            <a:pPr lvl="0"/>
            <a:endParaRPr lang="pl-PL" b="1" dirty="0"/>
          </a:p>
          <a:p>
            <a:pPr lvl="0"/>
            <a:r>
              <a:rPr lang="pl-PL" b="1" dirty="0" smtClean="0"/>
              <a:t>Jak </a:t>
            </a:r>
            <a:r>
              <a:rPr lang="pl-PL" b="1" dirty="0"/>
              <a:t>unikać dymu papierosowego?”</a:t>
            </a:r>
            <a:r>
              <a:rPr lang="pl-PL" dirty="0"/>
              <a:t> – poznanie znaku „Zakaz palenia”, rysowanie własnego znaczka „Nie pal przy mnie”. W naszym ostatnim spotkaniu wzięli udział wszyscy uczniowie szkoły. Przeprowadziłam je tuż po 31 maja – dniu bez papierosa. </a:t>
            </a:r>
          </a:p>
          <a:p>
            <a:pPr>
              <a:buNone/>
            </a:pPr>
            <a:r>
              <a:rPr lang="pl-PL" dirty="0"/>
              <a:t>Zajęcia rozpoczęliśmy od odczytania treści profilaktycznych mówiących o szkodliwym działaniu dymu papierosowego. Następnie odszukaliśmy znaki zakazu palenia, które ukryłam przed zajęciami w różnych częściach sali. Po krótkiej zabawie przystąpiliśmy do rysowania zaprojektowanych przez siebie znaczków: ”Nie pal przy mnie”. Wykonane przez uczniów znaczki mówiły o szkodliwości dymu tytoniowego            i przedstawiały ich niechęć do papierosa. Prace te zostały zamieszczone na gazetkach szkolnych.</a:t>
            </a:r>
          </a:p>
          <a:p>
            <a:endParaRPr lang="pl-PL" dirty="0"/>
          </a:p>
        </p:txBody>
      </p:sp>
      <p:pic>
        <p:nvPicPr>
          <p:cNvPr id="5" name="Obraz 4" descr="C:\Users\Katarzyna\Desktop\Czyste powietrze wokół nas\SAM_2016.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516216" y="188640"/>
            <a:ext cx="2332859" cy="3038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251520" y="4797152"/>
            <a:ext cx="8640960" cy="2060848"/>
          </a:xfrm>
        </p:spPr>
        <p:txBody>
          <a:bodyPr>
            <a:normAutofit fontScale="92500" lnSpcReduction="20000"/>
          </a:bodyPr>
          <a:lstStyle/>
          <a:p>
            <a:r>
              <a:rPr lang="pl-PL" dirty="0"/>
              <a:t> </a:t>
            </a:r>
          </a:p>
          <a:p>
            <a:r>
              <a:rPr lang="pl-PL" dirty="0" smtClean="0"/>
              <a:t>	Założeniem </a:t>
            </a:r>
            <a:r>
              <a:rPr lang="pl-PL" dirty="0"/>
              <a:t>programu było wykształcenie u dzieci świadomej umiejętności radzenia sobie w sytuacjach, w których inne osoby palą przy nich papierosy, oraz wzrost kompetencji  rodziców w zakresie ochrony dzieci przed ekspozycją na dym tytoniowy. </a:t>
            </a:r>
          </a:p>
          <a:p>
            <a:r>
              <a:rPr lang="pl-PL" dirty="0" smtClean="0"/>
              <a:t>	Dzięki </a:t>
            </a:r>
            <a:r>
              <a:rPr lang="pl-PL" dirty="0"/>
              <a:t>tym zajęciom dzieci zwiększyły swoją wiedzę dotyczącą szkodliwości dymu, obserwowały podczas wycieczki źródła dymu, projektowały własny znaczek ,,Nie pal przy mnie" , rysowały różne źródła dymu, zapoznały się z postacią </a:t>
            </a:r>
            <a:r>
              <a:rPr lang="pl-PL" dirty="0" err="1"/>
              <a:t>Dinusia</a:t>
            </a:r>
            <a:r>
              <a:rPr lang="pl-PL" dirty="0"/>
              <a:t>.</a:t>
            </a:r>
          </a:p>
          <a:p>
            <a:r>
              <a:rPr lang="pl-PL" dirty="0" smtClean="0"/>
              <a:t>	Na </a:t>
            </a:r>
            <a:r>
              <a:rPr lang="pl-PL" dirty="0"/>
              <a:t>zakończenie zajęć Rodzice zostali powiadomieni o zakończonych zajęciach  z edukacji zdrowotnej.</a:t>
            </a:r>
          </a:p>
          <a:p>
            <a:r>
              <a:rPr lang="pl-PL" dirty="0"/>
              <a:t>Prace plastyczne wykonane podczas zajęć dydaktycznych i zabaw plastycznych, zostały zaprezentowane na wystawie w naszych salach i na korytarzu placówki przedszkolnej, które świadczyły o wielkim poziomie wiedzy dzieci i o ich wrażliwości.</a:t>
            </a:r>
          </a:p>
          <a:p>
            <a:r>
              <a:rPr lang="pl-PL" dirty="0"/>
              <a:t> </a:t>
            </a:r>
          </a:p>
          <a:p>
            <a:endParaRPr lang="pl-PL" dirty="0"/>
          </a:p>
        </p:txBody>
      </p:sp>
      <p:pic>
        <p:nvPicPr>
          <p:cNvPr id="5" name="Symbol zastępczy obrazu 4" descr="C:\Users\Katarzyna\Desktop\Czyste powietrze wokół nas\SAM_2018.JPG"/>
          <p:cNvPicPr>
            <a:picLocks noGrp="1"/>
          </p:cNvPicPr>
          <p:nvPr>
            <p:ph type="pic"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t="2619" b="2619"/>
          <a:stretch>
            <a:fillRect/>
          </a:stretch>
        </p:blipFill>
        <p:spPr bwMode="auto">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251520" y="4293096"/>
            <a:ext cx="8712968" cy="2564904"/>
          </a:xfrm>
        </p:spPr>
        <p:txBody>
          <a:bodyPr>
            <a:normAutofit fontScale="70000" lnSpcReduction="20000"/>
          </a:bodyPr>
          <a:lstStyle/>
          <a:p>
            <a:r>
              <a:rPr lang="pl-PL" sz="2200" dirty="0"/>
              <a:t>Dzieci bardzo chętnie uczestniczyły w zajęciach. Proponowane zabawy ruchowe, tematyczne konstruktywnie zainspirowały ich wyobraźnię.</a:t>
            </a:r>
          </a:p>
          <a:p>
            <a:r>
              <a:rPr lang="pl-PL" sz="2200" dirty="0"/>
              <a:t> </a:t>
            </a:r>
          </a:p>
          <a:p>
            <a:r>
              <a:rPr lang="pl-PL" sz="2200" dirty="0"/>
              <a:t> 	Program „ Czyste powietrze wokół nas” cieszył się dużym zainteresowaniem dzieci. Chętnie uczestniczyły w zajęciach, łatwo przyswajały informacje na temat problemu dymu tytoniowego oraz jak unikać sytuacji, w których dzieci przebywają w pomieszczeniach zadymionych.</a:t>
            </a:r>
          </a:p>
          <a:p>
            <a:r>
              <a:rPr lang="pl-PL" sz="2200" dirty="0"/>
              <a:t> </a:t>
            </a:r>
          </a:p>
          <a:p>
            <a:r>
              <a:rPr lang="pl-PL" sz="2200" dirty="0"/>
              <a:t>„ </a:t>
            </a:r>
            <a:r>
              <a:rPr lang="pl-PL" sz="2200" dirty="0" err="1"/>
              <a:t>Dinuś</a:t>
            </a:r>
            <a:r>
              <a:rPr lang="pl-PL" sz="2200" dirty="0"/>
              <a:t>”- maskotka programu bardzo spodobała się dzieciom, dlatego chętnie  kolorowali obrazek bohatera</a:t>
            </a:r>
            <a:r>
              <a:rPr lang="pl-PL" sz="2200" dirty="0" smtClean="0"/>
              <a:t>.</a:t>
            </a:r>
          </a:p>
          <a:p>
            <a:endParaRPr lang="pl-PL" dirty="0"/>
          </a:p>
          <a:p>
            <a:pPr algn="r"/>
            <a:r>
              <a:rPr lang="pl-PL" dirty="0"/>
              <a:t>Realizatorzy programu:</a:t>
            </a:r>
          </a:p>
          <a:p>
            <a:pPr algn="r"/>
            <a:r>
              <a:rPr lang="pl-PL" dirty="0"/>
              <a:t> </a:t>
            </a:r>
          </a:p>
          <a:p>
            <a:pPr algn="r"/>
            <a:r>
              <a:rPr lang="pl-PL" dirty="0"/>
              <a:t>Dyr. Urszula </a:t>
            </a:r>
            <a:r>
              <a:rPr lang="pl-PL" dirty="0" err="1"/>
              <a:t>Pilśnik</a:t>
            </a:r>
            <a:endParaRPr lang="pl-PL" dirty="0"/>
          </a:p>
          <a:p>
            <a:pPr algn="r"/>
            <a:r>
              <a:rPr lang="pl-PL" dirty="0"/>
              <a:t>Realizator programu - Katarzyna Karwowska</a:t>
            </a:r>
          </a:p>
          <a:p>
            <a:endParaRPr lang="pl-PL" dirty="0"/>
          </a:p>
        </p:txBody>
      </p:sp>
      <p:pic>
        <p:nvPicPr>
          <p:cNvPr id="5" name="Symbol zastępczy obrazu 4" descr="C:\Users\Katarzyna\Desktop\Czyste powietrze wokół nas\SAM_2028.JPG"/>
          <p:cNvPicPr>
            <a:picLocks noGrp="1"/>
          </p:cNvPicPr>
          <p:nvPr>
            <p:ph type="pic"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t="27" b="27"/>
          <a:stretch>
            <a:fillRect/>
          </a:stretch>
        </p:blipFill>
        <p:spPr bwMode="auto">
          <a:xfrm>
            <a:off x="1691680" y="188640"/>
            <a:ext cx="5472608" cy="4104456"/>
          </a:xfrm>
          <a:prstGeom prst="rect">
            <a:avLst/>
          </a:prstGeom>
          <a:noFill/>
          <a:ln>
            <a:noFill/>
          </a:ln>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275</Words>
  <Application>Microsoft Office PowerPoint</Application>
  <PresentationFormat>Pokaz na ekranie (4:3)</PresentationFormat>
  <Paragraphs>39</Paragraphs>
  <Slides>7</Slides>
  <Notes>0</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Motyw pakietu Office</vt:lpstr>
      <vt:lpstr>Slajd 1</vt:lpstr>
      <vt:lpstr>Slajd 2</vt:lpstr>
      <vt:lpstr>Slajd 3</vt:lpstr>
      <vt:lpstr>Slajd 4</vt:lpstr>
      <vt:lpstr>Slajd 5</vt:lpstr>
      <vt:lpstr>Slajd 6</vt:lpstr>
      <vt:lpstr>Slajd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Ozimkiewicz</dc:creator>
  <cp:lastModifiedBy>Ozimkiewicz</cp:lastModifiedBy>
  <cp:revision>2</cp:revision>
  <dcterms:created xsi:type="dcterms:W3CDTF">2013-06-19T20:56:29Z</dcterms:created>
  <dcterms:modified xsi:type="dcterms:W3CDTF">2013-06-19T21:14:14Z</dcterms:modified>
</cp:coreProperties>
</file>